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6" r:id="rId2"/>
  </p:sldMasterIdLst>
  <p:notesMasterIdLst>
    <p:notesMasterId r:id="rId9"/>
  </p:notesMasterIdLst>
  <p:sldIdLst>
    <p:sldId id="256" r:id="rId3"/>
    <p:sldId id="257" r:id="rId4"/>
    <p:sldId id="258" r:id="rId5"/>
    <p:sldId id="261" r:id="rId6"/>
    <p:sldId id="259" r:id="rId7"/>
    <p:sldId id="260" r:id="rId8"/>
  </p:sldIdLst>
  <p:sldSz cx="12192000" cy="6858000"/>
  <p:notesSz cx="6858000" cy="9144000"/>
  <p:embeddedFontLst>
    <p:embeddedFont>
      <p:font typeface="Franklin Gothic Book" panose="020B0503020102020204" pitchFamily="34" charset="0"/>
      <p:regular r:id="rId10"/>
      <p:italic r:id="rId11"/>
    </p:embeddedFont>
    <p:embeddedFont>
      <p:font typeface="Calibri Light" panose="020F0302020204030204" pitchFamily="34" charset="0"/>
      <p:regular r:id="rId12"/>
      <p:italic r:id="rId13"/>
    </p:embeddedFont>
    <p:embeddedFont>
      <p:font typeface="Franklin Gothic Medium" panose="020B0603020102020204" pitchFamily="34" charset="0"/>
      <p:regular r:id="rId14"/>
      <p: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ABDC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7441" autoAdjust="0"/>
    <p:restoredTop sz="94679"/>
  </p:normalViewPr>
  <p:slideViewPr>
    <p:cSldViewPr snapToGrid="0" snapToObjects="1">
      <p:cViewPr varScale="1">
        <p:scale>
          <a:sx n="103" d="100"/>
          <a:sy n="103" d="100"/>
        </p:scale>
        <p:origin x="114" y="2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62" d="100"/>
          <a:sy n="162" d="100"/>
        </p:scale>
        <p:origin x="409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24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jamin Eppinger" userId="4e3426f6faad254b" providerId="LiveId" clId="{D62CC912-0736-4850-A74A-863956922BB8}"/>
    <pc:docChg chg="undo custSel addSld delSld modSld">
      <pc:chgData name="Benjamin Eppinger" userId="4e3426f6faad254b" providerId="LiveId" clId="{D62CC912-0736-4850-A74A-863956922BB8}" dt="2018-04-23T05:44:38.994" v="1705" actId="20577"/>
      <pc:docMkLst>
        <pc:docMk/>
      </pc:docMkLst>
      <pc:sldChg chg="modSp">
        <pc:chgData name="Benjamin Eppinger" userId="4e3426f6faad254b" providerId="LiveId" clId="{D62CC912-0736-4850-A74A-863956922BB8}" dt="2018-04-23T05:44:06.361" v="1704" actId="20577"/>
        <pc:sldMkLst>
          <pc:docMk/>
          <pc:sldMk cId="4267834120" sldId="257"/>
        </pc:sldMkLst>
        <pc:spChg chg="mod">
          <ac:chgData name="Benjamin Eppinger" userId="4e3426f6faad254b" providerId="LiveId" clId="{D62CC912-0736-4850-A74A-863956922BB8}" dt="2018-04-23T05:44:06.361" v="1704" actId="20577"/>
          <ac:spMkLst>
            <pc:docMk/>
            <pc:sldMk cId="4267834120" sldId="257"/>
            <ac:spMk id="3" creationId="{235A9E8D-B3CC-40FF-B632-D864FC7B2707}"/>
          </ac:spMkLst>
        </pc:spChg>
      </pc:sldChg>
      <pc:sldChg chg="modSp">
        <pc:chgData name="Benjamin Eppinger" userId="4e3426f6faad254b" providerId="LiveId" clId="{D62CC912-0736-4850-A74A-863956922BB8}" dt="2018-04-23T05:27:28.761" v="420" actId="2710"/>
        <pc:sldMkLst>
          <pc:docMk/>
          <pc:sldMk cId="581292171" sldId="258"/>
        </pc:sldMkLst>
        <pc:spChg chg="mod">
          <ac:chgData name="Benjamin Eppinger" userId="4e3426f6faad254b" providerId="LiveId" clId="{D62CC912-0736-4850-A74A-863956922BB8}" dt="2018-04-23T05:27:28.761" v="420" actId="2710"/>
          <ac:spMkLst>
            <pc:docMk/>
            <pc:sldMk cId="581292171" sldId="258"/>
            <ac:spMk id="3" creationId="{12A9FC2B-9F64-4D09-8149-4164B69EA880}"/>
          </ac:spMkLst>
        </pc:spChg>
      </pc:sldChg>
      <pc:sldChg chg="addSp modSp">
        <pc:chgData name="Benjamin Eppinger" userId="4e3426f6faad254b" providerId="LiveId" clId="{D62CC912-0736-4850-A74A-863956922BB8}" dt="2018-04-23T05:38:41.808" v="1662" actId="20577"/>
        <pc:sldMkLst>
          <pc:docMk/>
          <pc:sldMk cId="34228899" sldId="259"/>
        </pc:sldMkLst>
        <pc:spChg chg="add mod">
          <ac:chgData name="Benjamin Eppinger" userId="4e3426f6faad254b" providerId="LiveId" clId="{D62CC912-0736-4850-A74A-863956922BB8}" dt="2018-04-23T05:33:06.309" v="1126" actId="1036"/>
          <ac:spMkLst>
            <pc:docMk/>
            <pc:sldMk cId="34228899" sldId="259"/>
            <ac:spMk id="2" creationId="{4890A32E-BF78-443B-B065-EBD3D0832DA3}"/>
          </ac:spMkLst>
        </pc:spChg>
        <pc:spChg chg="mod">
          <ac:chgData name="Benjamin Eppinger" userId="4e3426f6faad254b" providerId="LiveId" clId="{D62CC912-0736-4850-A74A-863956922BB8}" dt="2018-04-23T05:38:38.812" v="1659" actId="20577"/>
          <ac:spMkLst>
            <pc:docMk/>
            <pc:sldMk cId="34228899" sldId="259"/>
            <ac:spMk id="6" creationId="{CF15A343-DA7F-4120-9D07-49EE12C3EED0}"/>
          </ac:spMkLst>
        </pc:spChg>
        <pc:spChg chg="mod">
          <ac:chgData name="Benjamin Eppinger" userId="4e3426f6faad254b" providerId="LiveId" clId="{D62CC912-0736-4850-A74A-863956922BB8}" dt="2018-04-23T05:38:41.808" v="1662" actId="20577"/>
          <ac:spMkLst>
            <pc:docMk/>
            <pc:sldMk cId="34228899" sldId="259"/>
            <ac:spMk id="7" creationId="{5B41D64A-1403-45D2-A7E7-5256B232610D}"/>
          </ac:spMkLst>
        </pc:spChg>
        <pc:spChg chg="add mod">
          <ac:chgData name="Benjamin Eppinger" userId="4e3426f6faad254b" providerId="LiveId" clId="{D62CC912-0736-4850-A74A-863956922BB8}" dt="2018-04-23T05:33:41.376" v="1224" actId="20577"/>
          <ac:spMkLst>
            <pc:docMk/>
            <pc:sldMk cId="34228899" sldId="259"/>
            <ac:spMk id="9" creationId="{78E9ECBD-BEBE-43F6-B643-7A3C23C75830}"/>
          </ac:spMkLst>
        </pc:spChg>
        <pc:spChg chg="add mod">
          <ac:chgData name="Benjamin Eppinger" userId="4e3426f6faad254b" providerId="LiveId" clId="{D62CC912-0736-4850-A74A-863956922BB8}" dt="2018-04-23T05:33:45.172" v="1225" actId="1076"/>
          <ac:spMkLst>
            <pc:docMk/>
            <pc:sldMk cId="34228899" sldId="259"/>
            <ac:spMk id="10" creationId="{740F9E80-928E-4C97-80B6-A1D1FE0B7192}"/>
          </ac:spMkLst>
        </pc:spChg>
        <pc:spChg chg="add mod">
          <ac:chgData name="Benjamin Eppinger" userId="4e3426f6faad254b" providerId="LiveId" clId="{D62CC912-0736-4850-A74A-863956922BB8}" dt="2018-04-23T05:34:47.341" v="1345" actId="20577"/>
          <ac:spMkLst>
            <pc:docMk/>
            <pc:sldMk cId="34228899" sldId="259"/>
            <ac:spMk id="11" creationId="{44FC3509-F2B6-4618-870D-D0C8D61C04AC}"/>
          </ac:spMkLst>
        </pc:spChg>
        <pc:spChg chg="add mod">
          <ac:chgData name="Benjamin Eppinger" userId="4e3426f6faad254b" providerId="LiveId" clId="{D62CC912-0736-4850-A74A-863956922BB8}" dt="2018-04-23T05:35:54.357" v="1557" actId="20577"/>
          <ac:spMkLst>
            <pc:docMk/>
            <pc:sldMk cId="34228899" sldId="259"/>
            <ac:spMk id="12" creationId="{E806BF3E-B16E-4337-A3BC-B5AF197B20EF}"/>
          </ac:spMkLst>
        </pc:spChg>
        <pc:spChg chg="add mod">
          <ac:chgData name="Benjamin Eppinger" userId="4e3426f6faad254b" providerId="LiveId" clId="{D62CC912-0736-4850-A74A-863956922BB8}" dt="2018-04-23T05:36:17.271" v="1654" actId="20577"/>
          <ac:spMkLst>
            <pc:docMk/>
            <pc:sldMk cId="34228899" sldId="259"/>
            <ac:spMk id="13" creationId="{78B4D14F-7AB8-48D4-A9C6-D1FB0D1EEE2F}"/>
          </ac:spMkLst>
        </pc:spChg>
      </pc:sldChg>
      <pc:sldChg chg="modSp">
        <pc:chgData name="Benjamin Eppinger" userId="4e3426f6faad254b" providerId="LiveId" clId="{D62CC912-0736-4850-A74A-863956922BB8}" dt="2018-04-23T05:44:38.994" v="1705" actId="20577"/>
        <pc:sldMkLst>
          <pc:docMk/>
          <pc:sldMk cId="4245568618" sldId="260"/>
        </pc:sldMkLst>
        <pc:spChg chg="mod">
          <ac:chgData name="Benjamin Eppinger" userId="4e3426f6faad254b" providerId="LiveId" clId="{D62CC912-0736-4850-A74A-863956922BB8}" dt="2018-04-23T05:44:38.994" v="1705" actId="20577"/>
          <ac:spMkLst>
            <pc:docMk/>
            <pc:sldMk cId="4245568618" sldId="260"/>
            <ac:spMk id="3" creationId="{2BF49C88-2E45-46F3-A009-4740936A8D79}"/>
          </ac:spMkLst>
        </pc:spChg>
      </pc:sldChg>
      <pc:sldChg chg="modSp">
        <pc:chgData name="Benjamin Eppinger" userId="4e3426f6faad254b" providerId="LiveId" clId="{D62CC912-0736-4850-A74A-863956922BB8}" dt="2018-04-23T05:38:59.071" v="1694" actId="20577"/>
        <pc:sldMkLst>
          <pc:docMk/>
          <pc:sldMk cId="4230004669" sldId="261"/>
        </pc:sldMkLst>
        <pc:spChg chg="mod">
          <ac:chgData name="Benjamin Eppinger" userId="4e3426f6faad254b" providerId="LiveId" clId="{D62CC912-0736-4850-A74A-863956922BB8}" dt="2018-04-23T05:38:59.071" v="1694" actId="20577"/>
          <ac:spMkLst>
            <pc:docMk/>
            <pc:sldMk cId="4230004669" sldId="261"/>
            <ac:spMk id="3" creationId="{6AF6D358-953C-4EFE-AE9A-6E4B746F860E}"/>
          </ac:spMkLst>
        </pc:spChg>
      </pc:sldChg>
      <pc:sldChg chg="add del">
        <pc:chgData name="Benjamin Eppinger" userId="4e3426f6faad254b" providerId="LiveId" clId="{D62CC912-0736-4850-A74A-863956922BB8}" dt="2018-04-23T05:38:30.865" v="1656" actId="2696"/>
        <pc:sldMkLst>
          <pc:docMk/>
          <pc:sldMk cId="3965890977" sldId="26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1AAB98-F0B7-7A49-8AD8-996661957282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9BAF7-535A-6242-BE23-F02C7AEAA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201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BAAF7C3-A3E3-0F4B-BC1E-8BF967B7FD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BBB73A-1D9A-0B40-812F-E7B3C0CE89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1248" y="1124712"/>
            <a:ext cx="6370257" cy="130740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Education Bias Script and Visualizations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1BA2DF-E569-3F47-9756-5605F68DD60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1248" y="2596291"/>
            <a:ext cx="6370257" cy="1249844"/>
          </a:xfrm>
        </p:spPr>
        <p:txBody>
          <a:bodyPr>
            <a:normAutofit/>
          </a:bodyPr>
          <a:lstStyle>
            <a:lvl1pPr marL="0" indent="0" algn="l">
              <a:buNone/>
              <a:defRPr sz="3000" baseline="0">
                <a:solidFill>
                  <a:schemeClr val="bg2">
                    <a:lumMod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IST 440W – Course Project</a:t>
            </a:r>
            <a:br>
              <a:rPr lang="en-US" dirty="0"/>
            </a:br>
            <a:r>
              <a:rPr lang="en-US" sz="1800" dirty="0"/>
              <a:t>In </a:t>
            </a:r>
            <a:r>
              <a:rPr lang="en-US" sz="1800" dirty="0" err="1"/>
              <a:t>Kyu</a:t>
            </a:r>
            <a:r>
              <a:rPr lang="en-US" sz="1800" dirty="0"/>
              <a:t> (Alex) Han, Fahad </a:t>
            </a:r>
            <a:r>
              <a:rPr lang="en-US" sz="1800" dirty="0" err="1"/>
              <a:t>Abunayyan</a:t>
            </a:r>
            <a:r>
              <a:rPr lang="en-US" sz="1800" dirty="0"/>
              <a:t>,</a:t>
            </a:r>
            <a:br>
              <a:rPr lang="en-US" sz="1800" dirty="0"/>
            </a:br>
            <a:r>
              <a:rPr lang="en-US" sz="1800" dirty="0"/>
              <a:t>Tyler Purdue, Benjamin Eppinger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D21693-2D97-B341-9A10-A738BFB4E999}"/>
              </a:ext>
            </a:extLst>
          </p:cNvPr>
          <p:cNvSpPr/>
          <p:nvPr userDrawn="1"/>
        </p:nvSpPr>
        <p:spPr>
          <a:xfrm>
            <a:off x="0" y="5517931"/>
            <a:ext cx="12192000" cy="134006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498341-1D02-9849-9164-B79B204437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52" y="5517931"/>
            <a:ext cx="2839772" cy="131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49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CA46C-CD33-48F4-95FE-5A867F3028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7ABDD4-C1B2-450A-A88E-215BF0C792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4EA1F-9AC3-4B5D-B619-8DEBB617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2529B-2DC1-444A-87EA-0BFBD0926E59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556DF-FC89-44BF-8C95-BFE5D4941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D0BD8-5B5C-4289-A1B6-5B57CC780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F3C5-F885-46C4-A16C-F352B9226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618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1FBAE-D2D4-4B48-8B72-9AE4CCBF9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4E647-4BF4-4272-9F7F-56854D0A0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FCFEF-D9F4-485B-B928-D76DC0A5E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2529B-2DC1-444A-87EA-0BFBD0926E59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79A60-0B50-45D1-8A33-F0600E8C7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8602D-E377-4874-A943-D6C15550C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F3C5-F885-46C4-A16C-F352B9226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14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3AAED-FA24-4FBC-A58B-6457AC69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0CC20-870A-4512-94C4-9C501CBE57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118FD-549A-4DEB-B6AA-14273AE0A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2529B-2DC1-444A-87EA-0BFBD0926E59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206BC-DA63-4052-B5AC-EFCC61652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CA70E-B297-478F-97B0-D6B37CEE5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F3C5-F885-46C4-A16C-F352B9226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5511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320AB-E82E-4FF8-974D-7641AEEE9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B0EC4-A71F-4226-B845-16ED210ACC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651366-CBA5-4FC9-BB5E-DAA11D198C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1537A4-D612-4C4A-BBD1-A702C0212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2529B-2DC1-444A-87EA-0BFBD0926E59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51AE8A-4CAF-4900-B24E-9267EE578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5B4364-02ED-4AF9-8705-0585B1559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F3C5-F885-46C4-A16C-F352B9226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3455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0E54E-06F4-45A9-AC5C-B3A957633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9DC20A-7D29-4C45-8BF9-A714E2FAD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3B8E71-FF5E-4F45-BC1C-0C75692DF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A2EA-D2EF-41CF-A8C4-9A0613EF15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A009C0-7504-462F-89A9-DE55FFA11E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C275CB-E918-42B2-841F-AA1CFEEC2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2529B-2DC1-444A-87EA-0BFBD0926E59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CB12B2-5074-4754-8C5F-63221AEE4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8F792B-E3E4-411F-9121-4520F8222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F3C5-F885-46C4-A16C-F352B9226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45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C1849-EC74-4B2A-8FD8-9253A7598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F36149-BD8C-4461-A4FB-501708563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2529B-2DC1-444A-87EA-0BFBD0926E59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A9B9B9-3738-4CF5-9813-9FEE10354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89D7E-A275-4FD3-865C-F08C4F3D5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F3C5-F885-46C4-A16C-F352B9226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54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6C7AA7-870E-4F54-BC15-B4830FB2E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2529B-2DC1-444A-87EA-0BFBD0926E59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9B105D-F50E-4122-A617-5690C5CAB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F209A-B889-4699-91F0-B0ECDC637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F3C5-F885-46C4-A16C-F352B9226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109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EE9AE-54F8-4E68-A967-FA9F697C4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A41E6-A620-497B-8A40-1798E3178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0DDAD5-7D19-4313-87A5-15BDD3E769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6E14A7-5814-4E72-80B1-5EAB0FE2B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2529B-2DC1-444A-87EA-0BFBD0926E59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415FA8-B778-4426-AF29-013454DD6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79D77-AB28-4E44-A381-158CCCCFA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F3C5-F885-46C4-A16C-F352B9226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8444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E0046-A38E-4454-9BB3-3860AC72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5ED341-A42C-4D9D-98CB-5F39EF04D5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045E1B-684D-42F6-A643-8CE8AB44B7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C66ACA-39BB-4F9A-AFBE-BA220A995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2529B-2DC1-444A-87EA-0BFBD0926E59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1FE572-4E19-4445-8E94-0B589AA22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B961C0-DDA1-425B-B9FD-1196E02DD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F3C5-F885-46C4-A16C-F352B9226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70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4BAD-1563-4F15-8221-D4882EB45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84DAD6-E40E-4B52-B828-8719BC2BAD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0F06D-BFB2-4D1D-8639-09E68A994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2529B-2DC1-444A-87EA-0BFBD0926E59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179F5E-403E-4A3A-8780-CE6B33EDA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FF4F0-AFAC-4686-803D-BC1ADAEC9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F3C5-F885-46C4-A16C-F352B9226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654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ECD6F0D-2556-034A-973E-93D486D59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7180"/>
            <a:ext cx="10515600" cy="620202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3504DB4-746B-E749-A0E3-B97103A9D3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527175"/>
            <a:ext cx="10515600" cy="41571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DBB397-9D3C-734E-A021-677341C2E952}"/>
              </a:ext>
            </a:extLst>
          </p:cNvPr>
          <p:cNvSpPr/>
          <p:nvPr userDrawn="1"/>
        </p:nvSpPr>
        <p:spPr>
          <a:xfrm>
            <a:off x="0" y="6023728"/>
            <a:ext cx="12192000" cy="83427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0202506-E198-D743-98C7-84C599116F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47" y="6052732"/>
            <a:ext cx="1742115" cy="80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835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324D09-AB32-4761-9C60-5039BE630B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BFD802-8AC8-42D8-B34E-5C947C64B8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2213D-8FFE-42C7-8B09-D9BF39B9A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2529B-2DC1-444A-87EA-0BFBD0926E59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83627-61C7-4710-B7F8-A929B5EE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F8379-76AF-4CA4-B5CE-42D20A2D8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F3C5-F885-46C4-A16C-F352B9226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295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ECD6F0D-2556-034A-973E-93D486D59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7180"/>
            <a:ext cx="10515600" cy="620202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3504DB4-746B-E749-A0E3-B97103A9D3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527175"/>
            <a:ext cx="4978138" cy="41571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DBB397-9D3C-734E-A021-677341C2E952}"/>
              </a:ext>
            </a:extLst>
          </p:cNvPr>
          <p:cNvSpPr/>
          <p:nvPr userDrawn="1"/>
        </p:nvSpPr>
        <p:spPr>
          <a:xfrm>
            <a:off x="0" y="6023728"/>
            <a:ext cx="12192000" cy="83427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0202506-E198-D743-98C7-84C599116F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47" y="6052732"/>
            <a:ext cx="1742115" cy="805268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D5BA00-8839-D74D-BF23-18ABB194A75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76595" y="1527175"/>
            <a:ext cx="5377206" cy="41576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8904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ECD6F0D-2556-034A-973E-93D486D59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7180"/>
            <a:ext cx="10515600" cy="620202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3504DB4-746B-E749-A0E3-B97103A9D3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527175"/>
            <a:ext cx="10515600" cy="157424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DBB397-9D3C-734E-A021-677341C2E952}"/>
              </a:ext>
            </a:extLst>
          </p:cNvPr>
          <p:cNvSpPr/>
          <p:nvPr userDrawn="1"/>
        </p:nvSpPr>
        <p:spPr>
          <a:xfrm>
            <a:off x="0" y="6023728"/>
            <a:ext cx="12192000" cy="83427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0202506-E198-D743-98C7-84C599116F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47" y="6052732"/>
            <a:ext cx="1742115" cy="805268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D5BA00-8839-D74D-BF23-18ABB194A75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3264409"/>
            <a:ext cx="10515601" cy="27593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4627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9F03D-96E1-EA4A-A5CA-D7B7B6457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7180"/>
            <a:ext cx="10515600" cy="6202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30111-36C8-C24F-9621-6339CD04F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F5FCF1-62D6-0849-8705-3D4455A3B5BF}"/>
              </a:ext>
            </a:extLst>
          </p:cNvPr>
          <p:cNvSpPr/>
          <p:nvPr userDrawn="1"/>
        </p:nvSpPr>
        <p:spPr>
          <a:xfrm>
            <a:off x="0" y="6023728"/>
            <a:ext cx="12192000" cy="83427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7E018F-3B31-194A-8158-5204614E27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47" y="6052732"/>
            <a:ext cx="1742115" cy="80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06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--L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760D7-B473-B940-BB52-4F215DBE2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54048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71C3E-21D7-0345-9EE2-9CE1F3CF0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250220"/>
            <a:ext cx="10515600" cy="1717482"/>
          </a:xfrm>
        </p:spPr>
        <p:txBody>
          <a:bodyPr>
            <a:normAutofit/>
          </a:bodyPr>
          <a:lstStyle>
            <a:lvl1pPr marL="0" indent="0">
              <a:buNone/>
              <a:defRPr sz="3600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D1772B-3267-9341-A866-A720819393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50" b="26936"/>
          <a:stretch/>
        </p:blipFill>
        <p:spPr>
          <a:xfrm>
            <a:off x="0" y="3264218"/>
            <a:ext cx="12205252" cy="35937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C25ECF-4EC7-234A-96B2-FD1BB006E0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67" y="405517"/>
            <a:ext cx="2014018" cy="71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44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--You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760D7-B473-B940-BB52-4F215DBE2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34435"/>
            <a:ext cx="10515600" cy="54048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71C3E-21D7-0345-9EE2-9CE1F3CF0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993213"/>
            <a:ext cx="10515600" cy="945264"/>
          </a:xfrm>
        </p:spPr>
        <p:txBody>
          <a:bodyPr>
            <a:normAutofit/>
          </a:bodyPr>
          <a:lstStyle>
            <a:lvl1pPr marL="0" indent="0">
              <a:buNone/>
              <a:defRPr sz="3600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C25ECF-4EC7-234A-96B2-FD1BB006E0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67" y="405517"/>
            <a:ext cx="2014018" cy="713298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25836B3-8827-BE44-B710-51D85012FE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264310"/>
            <a:ext cx="12192000" cy="3593689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45570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--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760D7-B473-B940-BB52-4F215DBE2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34435"/>
            <a:ext cx="10515600" cy="54048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71C3E-21D7-0345-9EE2-9CE1F3CF0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993213"/>
            <a:ext cx="10515600" cy="945264"/>
          </a:xfrm>
        </p:spPr>
        <p:txBody>
          <a:bodyPr>
            <a:normAutofit/>
          </a:bodyPr>
          <a:lstStyle>
            <a:lvl1pPr marL="0" indent="0">
              <a:buNone/>
              <a:defRPr sz="3600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C25ECF-4EC7-234A-96B2-FD1BB006E0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67" y="405517"/>
            <a:ext cx="2014018" cy="7132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4D92BDD-D388-874A-90F8-43BCD6BEAD2E}"/>
              </a:ext>
            </a:extLst>
          </p:cNvPr>
          <p:cNvSpPr/>
          <p:nvPr userDrawn="1"/>
        </p:nvSpPr>
        <p:spPr>
          <a:xfrm>
            <a:off x="0" y="3254477"/>
            <a:ext cx="12192000" cy="360352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98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BAAF7C3-A3E3-0F4B-BC1E-8BF967B7FD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BBB73A-1D9A-0B40-812F-E7B3C0CE89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1248" y="1124712"/>
            <a:ext cx="6528660" cy="65157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D21693-2D97-B341-9A10-A738BFB4E999}"/>
              </a:ext>
            </a:extLst>
          </p:cNvPr>
          <p:cNvSpPr/>
          <p:nvPr userDrawn="1"/>
        </p:nvSpPr>
        <p:spPr>
          <a:xfrm>
            <a:off x="0" y="5517931"/>
            <a:ext cx="12192000" cy="134006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498341-1D02-9849-9164-B79B204437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52" y="5517931"/>
            <a:ext cx="2839772" cy="1312644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4ADC273-FF26-7747-9D06-18DA6AC747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1248" y="3790462"/>
            <a:ext cx="6528660" cy="1469291"/>
          </a:xfr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chemeClr val="bg2">
                    <a:lumMod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2448610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F017E7-E765-2E4C-B8EA-6A761B6C4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6650"/>
            <a:ext cx="10515600" cy="4650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01787-F2F1-A240-95DB-6E922CB6F8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3DD7C2-780A-6E4B-9105-FD8A4728EC8C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A55D7-F7D2-3D45-AE69-9E630A590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494AF-7A60-5941-B7EE-EAEF4DC6AE4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2E68AEDA-2005-BA41-942E-1472FDD75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4089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3" r:id="rId3"/>
    <p:sldLayoutId id="2147483664" r:id="rId4"/>
    <p:sldLayoutId id="2147483650" r:id="rId5"/>
    <p:sldLayoutId id="2147483651" r:id="rId6"/>
    <p:sldLayoutId id="2147483661" r:id="rId7"/>
    <p:sldLayoutId id="2147483662" r:id="rId8"/>
    <p:sldLayoutId id="214748366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baseline="0">
          <a:solidFill>
            <a:schemeClr val="bg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5D3803-9625-4E08-A48E-4DED5AEE5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779149-38E6-489B-B96A-F1366A94B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F6F51-5E8F-418A-A409-E81DC08F9D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2529B-2DC1-444A-87EA-0BFBD0926E59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E4054-A67C-425B-B679-2433CD5855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7B400-42CC-4983-8930-15B5F39AD7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C0F3C5-F885-46C4-A16C-F352B9226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184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CA250-6439-4675-BD4B-006E7346D8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7" y="531970"/>
            <a:ext cx="6370257" cy="1636464"/>
          </a:xfrm>
        </p:spPr>
        <p:txBody>
          <a:bodyPr>
            <a:normAutofit/>
          </a:bodyPr>
          <a:lstStyle/>
          <a:p>
            <a:r>
              <a:rPr lang="en-US" dirty="0"/>
              <a:t>Research Proposal</a:t>
            </a:r>
            <a:br>
              <a:rPr lang="en-US" dirty="0"/>
            </a:br>
            <a:r>
              <a:rPr lang="en-US" dirty="0"/>
              <a:t>IST 505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53D35F-BE69-45AF-BB2A-15A6303C2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7" y="4406537"/>
            <a:ext cx="6370257" cy="1371998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sz="2400" dirty="0"/>
              <a:t>IST 505 – Term Paper</a:t>
            </a:r>
            <a:br>
              <a:rPr lang="en-US" sz="2400" dirty="0"/>
            </a:br>
            <a:r>
              <a:rPr lang="en-US" sz="2400" dirty="0"/>
              <a:t>Benjamin Eppinger</a:t>
            </a:r>
          </a:p>
        </p:txBody>
      </p:sp>
    </p:spTree>
    <p:extLst>
      <p:ext uri="{BB962C8B-B14F-4D97-AF65-F5344CB8AC3E}">
        <p14:creationId xmlns:p14="http://schemas.microsoft.com/office/powerpoint/2010/main" val="2306192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3EAA8-73ED-4F46-B9ED-1EEE0E23F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5A9E8D-B3CC-40FF-B632-D864FC7B27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Documentation has the potential to be very beneficial to users</a:t>
            </a:r>
          </a:p>
          <a:p>
            <a:pPr>
              <a:lnSpc>
                <a:spcPct val="150000"/>
              </a:lnSpc>
            </a:pPr>
            <a:r>
              <a:rPr lang="en-US" dirty="0"/>
              <a:t>Minimalism is an method of instruction and documentation that focuses on task and action </a:t>
            </a:r>
            <a:r>
              <a:rPr lang="en-US" sz="1400" dirty="0"/>
              <a:t>(Carroll &amp; Society for Technical Communication, 1998).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834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B3483-0E5D-4C80-9C64-692CCF478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A9FC2B-9F64-4D09-8149-4164B69EA8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199" y="1527175"/>
            <a:ext cx="10974355" cy="41571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Exploring new technology can be difficult</a:t>
            </a:r>
          </a:p>
          <a:p>
            <a:pPr>
              <a:lnSpc>
                <a:spcPct val="150000"/>
              </a:lnSpc>
            </a:pPr>
            <a:r>
              <a:rPr lang="en-US" dirty="0"/>
              <a:t>Current documentation standards can be quite low</a:t>
            </a:r>
          </a:p>
          <a:p>
            <a:pPr>
              <a:lnSpc>
                <a:spcPct val="110000"/>
              </a:lnSpc>
            </a:pPr>
            <a:r>
              <a:rPr lang="en-US" dirty="0"/>
              <a:t>I decided to study procedural learning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This led me to minimalism – a concept that is wholistic of procedural learning</a:t>
            </a:r>
          </a:p>
          <a:p>
            <a:pPr>
              <a:lnSpc>
                <a:spcPct val="100000"/>
              </a:lnSpc>
            </a:pPr>
            <a:r>
              <a:rPr lang="en-US" dirty="0"/>
              <a:t>Many studies in minimalism focus directly on building documentation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Very few focus on how the user gets to the documentation</a:t>
            </a:r>
          </a:p>
        </p:txBody>
      </p:sp>
    </p:spTree>
    <p:extLst>
      <p:ext uri="{BB962C8B-B14F-4D97-AF65-F5344CB8AC3E}">
        <p14:creationId xmlns:p14="http://schemas.microsoft.com/office/powerpoint/2010/main" val="581292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26AA0-6B0E-4AF1-9EB3-486E88BA3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Domain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6D358-953C-4EFE-AE9A-6E4B746F86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726163"/>
            <a:ext cx="10515600" cy="39582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Past research has been on simple tasks</a:t>
            </a:r>
          </a:p>
          <a:p>
            <a:pPr>
              <a:spcAft>
                <a:spcPts val="1200"/>
              </a:spcAft>
            </a:pPr>
            <a:r>
              <a:rPr lang="en-US" dirty="0"/>
              <a:t>Current research focuses on applying minimalism to complex tasks</a:t>
            </a:r>
          </a:p>
          <a:p>
            <a:pPr>
              <a:spcAft>
                <a:spcPts val="1200"/>
              </a:spcAft>
            </a:pPr>
            <a:r>
              <a:rPr lang="en-US" dirty="0"/>
              <a:t>Software development is a complex activity that requires documentation</a:t>
            </a:r>
          </a:p>
          <a:p>
            <a:pPr>
              <a:spcAft>
                <a:spcPts val="1200"/>
              </a:spcAft>
            </a:pPr>
            <a:r>
              <a:rPr lang="en-US" dirty="0"/>
              <a:t>IST’s Programming Classes (140, 242, 311, 361) can be used as a test-bed for this research project.</a:t>
            </a:r>
          </a:p>
        </p:txBody>
      </p:sp>
    </p:spTree>
    <p:extLst>
      <p:ext uri="{BB962C8B-B14F-4D97-AF65-F5344CB8AC3E}">
        <p14:creationId xmlns:p14="http://schemas.microsoft.com/office/powerpoint/2010/main" val="4230004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D2809-E1A6-46F0-9404-568036EF01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479926"/>
            <a:ext cx="10515600" cy="41571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2D35F4-7C3B-40A9-89B0-A54ED103C82D}"/>
              </a:ext>
            </a:extLst>
          </p:cNvPr>
          <p:cNvSpPr/>
          <p:nvPr/>
        </p:nvSpPr>
        <p:spPr>
          <a:xfrm>
            <a:off x="838200" y="1479926"/>
            <a:ext cx="4709160" cy="41571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28AA02-F608-446B-A0FF-135BBAE93A31}"/>
              </a:ext>
            </a:extLst>
          </p:cNvPr>
          <p:cNvSpPr/>
          <p:nvPr/>
        </p:nvSpPr>
        <p:spPr>
          <a:xfrm>
            <a:off x="6644640" y="1484546"/>
            <a:ext cx="4709160" cy="41571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15A343-DA7F-4120-9D07-49EE12C3EED0}"/>
              </a:ext>
            </a:extLst>
          </p:cNvPr>
          <p:cNvSpPr txBox="1"/>
          <p:nvPr/>
        </p:nvSpPr>
        <p:spPr>
          <a:xfrm>
            <a:off x="838200" y="1479926"/>
            <a:ext cx="470916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1. Diaries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41D64A-1403-45D2-A7E7-5256B232610D}"/>
              </a:ext>
            </a:extLst>
          </p:cNvPr>
          <p:cNvSpPr txBox="1"/>
          <p:nvPr/>
        </p:nvSpPr>
        <p:spPr>
          <a:xfrm>
            <a:off x="6644640" y="1475306"/>
            <a:ext cx="470916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2. Surveys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062859F-8179-477D-9071-10594D272462}"/>
              </a:ext>
            </a:extLst>
          </p:cNvPr>
          <p:cNvSpPr txBox="1">
            <a:spLocks/>
          </p:cNvSpPr>
          <p:nvPr/>
        </p:nvSpPr>
        <p:spPr>
          <a:xfrm>
            <a:off x="838200" y="787180"/>
            <a:ext cx="10515600" cy="6202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bg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Methodology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90A32E-BF78-443B-B065-EBD3D0832DA3}"/>
              </a:ext>
            </a:extLst>
          </p:cNvPr>
          <p:cNvSpPr txBox="1"/>
          <p:nvPr/>
        </p:nvSpPr>
        <p:spPr>
          <a:xfrm flipH="1">
            <a:off x="838199" y="2005779"/>
            <a:ext cx="4709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students complete assignments, </a:t>
            </a:r>
            <a:br>
              <a:rPr lang="en-US" dirty="0"/>
            </a:br>
            <a:r>
              <a:rPr lang="en-US" dirty="0"/>
              <a:t>they often rely on outside resources when they have questions or problems in development.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E9ECBD-BEBE-43F6-B643-7A3C23C75830}"/>
              </a:ext>
            </a:extLst>
          </p:cNvPr>
          <p:cNvSpPr txBox="1"/>
          <p:nvPr/>
        </p:nvSpPr>
        <p:spPr>
          <a:xfrm flipH="1">
            <a:off x="838198" y="3051312"/>
            <a:ext cx="4709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collecting information on when the students turn to outside help, we can see what general areas prompt the students to look for help.</a:t>
            </a:r>
          </a:p>
          <a:p>
            <a:r>
              <a:rPr lang="en-US" dirty="0"/>
              <a:t>We can also ask for what resource the student utilized.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0F9E80-928E-4C97-80B6-A1D1FE0B7192}"/>
              </a:ext>
            </a:extLst>
          </p:cNvPr>
          <p:cNvSpPr txBox="1"/>
          <p:nvPr/>
        </p:nvSpPr>
        <p:spPr>
          <a:xfrm flipH="1">
            <a:off x="838201" y="4612491"/>
            <a:ext cx="4709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diary entries can be either after each call for help, or after each class assignment submission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FC3509-F2B6-4618-870D-D0C8D61C04AC}"/>
              </a:ext>
            </a:extLst>
          </p:cNvPr>
          <p:cNvSpPr txBox="1"/>
          <p:nvPr/>
        </p:nvSpPr>
        <p:spPr>
          <a:xfrm flipH="1">
            <a:off x="6644642" y="2005779"/>
            <a:ext cx="4709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Whereas the diaries are more specific, general surveys will allow information on the larger picture.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06BF3E-B16E-4337-A3BC-B5AF197B20EF}"/>
              </a:ext>
            </a:extLst>
          </p:cNvPr>
          <p:cNvSpPr txBox="1"/>
          <p:nvPr/>
        </p:nvSpPr>
        <p:spPr>
          <a:xfrm flipH="1">
            <a:off x="6644641" y="3051312"/>
            <a:ext cx="4709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surveys will focus on where the students think they will struggle, and can be utilized before the student works on the projects.  </a:t>
            </a:r>
          </a:p>
          <a:p>
            <a:r>
              <a:rPr lang="en-US" dirty="0"/>
              <a:t>This can help determine if the students are aware of when they seek help.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B4D14F-7AB8-48D4-A9C6-D1FB0D1EEE2F}"/>
              </a:ext>
            </a:extLst>
          </p:cNvPr>
          <p:cNvSpPr txBox="1"/>
          <p:nvPr/>
        </p:nvSpPr>
        <p:spPr>
          <a:xfrm flipH="1">
            <a:off x="6644644" y="4612491"/>
            <a:ext cx="4709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surveys can be before and/or after projects, or at the beginning and end of the semester.</a:t>
            </a:r>
          </a:p>
        </p:txBody>
      </p:sp>
    </p:spTree>
    <p:extLst>
      <p:ext uri="{BB962C8B-B14F-4D97-AF65-F5344CB8AC3E}">
        <p14:creationId xmlns:p14="http://schemas.microsoft.com/office/powerpoint/2010/main" val="34228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065E6-6B6F-4037-8D66-2020290D2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49C88-2E45-46F3-A009-4740936A8D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Carroll, J. M., &amp; Society for Technical Communication (Eds.). (1998). Minimalism beyond the Nurnberg funnel. Cambridge, Mass: MIT Press.</a:t>
            </a:r>
          </a:p>
        </p:txBody>
      </p:sp>
    </p:spTree>
    <p:extLst>
      <p:ext uri="{BB962C8B-B14F-4D97-AF65-F5344CB8AC3E}">
        <p14:creationId xmlns:p14="http://schemas.microsoft.com/office/powerpoint/2010/main" val="4245568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</TotalTime>
  <Words>322</Words>
  <Application>Microsoft Office PowerPoint</Application>
  <PresentationFormat>Widescreen</PresentationFormat>
  <Paragraphs>30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Franklin Gothic Book</vt:lpstr>
      <vt:lpstr>Arial</vt:lpstr>
      <vt:lpstr>Calibri Light</vt:lpstr>
      <vt:lpstr>Franklin Gothic Medium</vt:lpstr>
      <vt:lpstr>Calibri</vt:lpstr>
      <vt:lpstr>Office Theme</vt:lpstr>
      <vt:lpstr>Custom Design</vt:lpstr>
      <vt:lpstr>Research Proposal IST 505</vt:lpstr>
      <vt:lpstr>Introduction</vt:lpstr>
      <vt:lpstr>Motivation</vt:lpstr>
      <vt:lpstr>Project Domain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Benjamin Eppinger</cp:lastModifiedBy>
  <cp:revision>29</cp:revision>
  <dcterms:created xsi:type="dcterms:W3CDTF">2018-03-02T16:11:06Z</dcterms:created>
  <dcterms:modified xsi:type="dcterms:W3CDTF">2018-04-23T05:44:51Z</dcterms:modified>
</cp:coreProperties>
</file>